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8" r:id="rId2"/>
    <p:sldId id="393" r:id="rId3"/>
    <p:sldId id="340" r:id="rId4"/>
    <p:sldId id="399" r:id="rId5"/>
    <p:sldId id="398" r:id="rId6"/>
    <p:sldId id="40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86E68-5954-4260-A691-A6E364245CD4}"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6ED28-75D0-4306-A266-E68527A44BF1}" type="slidenum">
              <a:rPr lang="en-US" smtClean="0"/>
              <a:t>‹#›</a:t>
            </a:fld>
            <a:endParaRPr lang="en-US"/>
          </a:p>
        </p:txBody>
      </p:sp>
    </p:spTree>
    <p:extLst>
      <p:ext uri="{BB962C8B-B14F-4D97-AF65-F5344CB8AC3E}">
        <p14:creationId xmlns:p14="http://schemas.microsoft.com/office/powerpoint/2010/main" val="30797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1508EF-F119-5143-94EC-6AB77AA1FEA5}" type="slidenum">
              <a:rPr lang="en-US" smtClean="0"/>
              <a:t>1</a:t>
            </a:fld>
            <a:endParaRPr lang="en-US"/>
          </a:p>
        </p:txBody>
      </p:sp>
    </p:spTree>
    <p:extLst>
      <p:ext uri="{BB962C8B-B14F-4D97-AF65-F5344CB8AC3E}">
        <p14:creationId xmlns:p14="http://schemas.microsoft.com/office/powerpoint/2010/main" val="241419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Courier New" panose="02070309020205020404" pitchFamily="49" charset="0"/>
              <a:buChar char="o"/>
            </a:pPr>
            <a:endParaRPr lang="en-US" sz="1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1508EF-F119-5143-94EC-6AB77AA1FEA5}" type="slidenum">
              <a:rPr lang="en-US" smtClean="0"/>
              <a:t>3</a:t>
            </a:fld>
            <a:endParaRPr lang="en-US"/>
          </a:p>
        </p:txBody>
      </p:sp>
    </p:spTree>
    <p:extLst>
      <p:ext uri="{BB962C8B-B14F-4D97-AF65-F5344CB8AC3E}">
        <p14:creationId xmlns:p14="http://schemas.microsoft.com/office/powerpoint/2010/main" val="407098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31B9-C2E6-C552-348D-B36B47F51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1C3422-CEA1-6278-EBDA-14593FA1C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17075-E5FC-75F4-C5F6-C6952CF022E0}"/>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5" name="Footer Placeholder 4">
            <a:extLst>
              <a:ext uri="{FF2B5EF4-FFF2-40B4-BE49-F238E27FC236}">
                <a16:creationId xmlns:a16="http://schemas.microsoft.com/office/drawing/2014/main" id="{C485E20F-512E-6BB7-6600-1EF686944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148D2-E48D-C475-B966-91D085502101}"/>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193805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3F39-7730-9644-5A97-A184354AF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08F8F0-5324-A5BC-B85E-A19C1CCFD4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B85C4-554C-6AB1-A699-7C6080E879F1}"/>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5" name="Footer Placeholder 4">
            <a:extLst>
              <a:ext uri="{FF2B5EF4-FFF2-40B4-BE49-F238E27FC236}">
                <a16:creationId xmlns:a16="http://schemas.microsoft.com/office/drawing/2014/main" id="{032B43B0-FF10-DA4B-6E5C-223EDF45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8528-4C73-2AC4-AC86-77B2BBE68F10}"/>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297588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01A68-B35E-1501-27F4-DD0DE979F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33097D-D039-76AB-7AE7-E10853256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D31A3-5D0D-E4E0-0E0A-FC5AC893A1E5}"/>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5" name="Footer Placeholder 4">
            <a:extLst>
              <a:ext uri="{FF2B5EF4-FFF2-40B4-BE49-F238E27FC236}">
                <a16:creationId xmlns:a16="http://schemas.microsoft.com/office/drawing/2014/main" id="{1A238152-C3FF-DA67-8A9C-16A5F8824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E1BB1-8958-8D15-9060-4106BB17670B}"/>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254520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4220-596D-97C7-2872-CA2884D77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96AE1-AC6D-A689-9B62-394DEC725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C9EEE-5570-2FE2-575C-B29B37B87A22}"/>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5" name="Footer Placeholder 4">
            <a:extLst>
              <a:ext uri="{FF2B5EF4-FFF2-40B4-BE49-F238E27FC236}">
                <a16:creationId xmlns:a16="http://schemas.microsoft.com/office/drawing/2014/main" id="{CB18DF8C-3FEE-FD30-F1E4-5435ED241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42F42-06E8-B82C-D012-2123C87E4DCD}"/>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395248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2F8C-7B53-2A2F-17FE-BA9CE0F9D5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F8EF38-F1C2-6970-EC8F-2C97FBF633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ED3A0-88B4-122D-5A4A-C21432007CBD}"/>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5" name="Footer Placeholder 4">
            <a:extLst>
              <a:ext uri="{FF2B5EF4-FFF2-40B4-BE49-F238E27FC236}">
                <a16:creationId xmlns:a16="http://schemas.microsoft.com/office/drawing/2014/main" id="{770D4DAB-8EF5-0987-D2BA-41CDF9974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BF2C4-B0AA-D2EC-81EC-A32405CDA6AD}"/>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371294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6E6B-DEB6-4AFC-B83B-BCCECD9AE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55341-9207-849F-BB7C-18729BA1B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FB738-04D6-5207-7BAA-D450E28C3D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8A251A-EBD2-5EF8-0069-3AF964E0028E}"/>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6" name="Footer Placeholder 5">
            <a:extLst>
              <a:ext uri="{FF2B5EF4-FFF2-40B4-BE49-F238E27FC236}">
                <a16:creationId xmlns:a16="http://schemas.microsoft.com/office/drawing/2014/main" id="{61CCA027-3683-86F9-4AED-C3EEBC11D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A2742-C00F-98EA-D89E-81FD7068F312}"/>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5746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8F4B-C822-E019-3062-593424496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F8A68-4BB1-D750-BB83-B3A6CC882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3F1D2-FADE-7F1A-EF18-C8306FFA5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8C105-F7FA-1843-9C03-13C3169C7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CBAAF7-2E94-D8DB-950B-68D263B95D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23865D-4917-7CAC-2002-F58A934BA370}"/>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8" name="Footer Placeholder 7">
            <a:extLst>
              <a:ext uri="{FF2B5EF4-FFF2-40B4-BE49-F238E27FC236}">
                <a16:creationId xmlns:a16="http://schemas.microsoft.com/office/drawing/2014/main" id="{8715D726-2CAE-7B38-D8EC-E8A6108712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B03A10-E59B-14D3-5A6E-AF50A519CBA9}"/>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190314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D537-7033-FBAA-C419-8B6582AA1E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8E8A9-FE54-AB88-346E-3CC48D93A219}"/>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4" name="Footer Placeholder 3">
            <a:extLst>
              <a:ext uri="{FF2B5EF4-FFF2-40B4-BE49-F238E27FC236}">
                <a16:creationId xmlns:a16="http://schemas.microsoft.com/office/drawing/2014/main" id="{E6D38730-13C2-B7ED-B855-4C8C247583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8B39F-B75D-82F1-1F6C-C60547C91763}"/>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404500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21110-AE98-5843-32F4-B48489896F07}"/>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3" name="Footer Placeholder 2">
            <a:extLst>
              <a:ext uri="{FF2B5EF4-FFF2-40B4-BE49-F238E27FC236}">
                <a16:creationId xmlns:a16="http://schemas.microsoft.com/office/drawing/2014/main" id="{A96886E0-35F2-3A58-889E-B5E0BA81AC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C3B71C-F84E-4D52-53E8-34832B485720}"/>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123704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1541-A87C-206B-B6AD-02A910F21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6C506D-F64F-FE00-4E0A-4E76801BC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15BBDA-CC5D-8720-F9C2-C77B7EA59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BA36F-C1F4-6910-03AF-1EB5AF1C4CBC}"/>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6" name="Footer Placeholder 5">
            <a:extLst>
              <a:ext uri="{FF2B5EF4-FFF2-40B4-BE49-F238E27FC236}">
                <a16:creationId xmlns:a16="http://schemas.microsoft.com/office/drawing/2014/main" id="{1A3B294E-E015-792A-A204-16B69E354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83705-0233-9C4C-6451-456C7557A5CF}"/>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397655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259B-9594-4A9C-4F06-85D067A3D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5E89E3-D921-8118-298C-5774A40DF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5BAE6-3619-27EF-6F39-E54FDC637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464BF-B899-9B6A-F2CF-5AF88D76B9EC}"/>
              </a:ext>
            </a:extLst>
          </p:cNvPr>
          <p:cNvSpPr>
            <a:spLocks noGrp="1"/>
          </p:cNvSpPr>
          <p:nvPr>
            <p:ph type="dt" sz="half" idx="10"/>
          </p:nvPr>
        </p:nvSpPr>
        <p:spPr/>
        <p:txBody>
          <a:bodyPr/>
          <a:lstStyle/>
          <a:p>
            <a:fld id="{0DD51678-F8CA-4743-AFE4-155897C0D443}" type="datetimeFigureOut">
              <a:rPr lang="en-US" smtClean="0"/>
              <a:t>7/9/2025</a:t>
            </a:fld>
            <a:endParaRPr lang="en-US"/>
          </a:p>
        </p:txBody>
      </p:sp>
      <p:sp>
        <p:nvSpPr>
          <p:cNvPr id="6" name="Footer Placeholder 5">
            <a:extLst>
              <a:ext uri="{FF2B5EF4-FFF2-40B4-BE49-F238E27FC236}">
                <a16:creationId xmlns:a16="http://schemas.microsoft.com/office/drawing/2014/main" id="{B4093F15-3992-5C2B-0388-906E2CAE1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F9C19-989E-86CE-9175-2FA776330864}"/>
              </a:ext>
            </a:extLst>
          </p:cNvPr>
          <p:cNvSpPr>
            <a:spLocks noGrp="1"/>
          </p:cNvSpPr>
          <p:nvPr>
            <p:ph type="sldNum" sz="quarter" idx="12"/>
          </p:nvPr>
        </p:nvSpPr>
        <p:spPr/>
        <p:txBody>
          <a:bodyPr/>
          <a:lstStyle/>
          <a:p>
            <a:fld id="{A1AE477A-8F0D-411D-8CC5-710FD0CD2A10}" type="slidenum">
              <a:rPr lang="en-US" smtClean="0"/>
              <a:t>‹#›</a:t>
            </a:fld>
            <a:endParaRPr lang="en-US"/>
          </a:p>
        </p:txBody>
      </p:sp>
    </p:spTree>
    <p:extLst>
      <p:ext uri="{BB962C8B-B14F-4D97-AF65-F5344CB8AC3E}">
        <p14:creationId xmlns:p14="http://schemas.microsoft.com/office/powerpoint/2010/main" val="310659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7B9CE-C1F2-3A9A-966F-77582C995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A9C43F-D8D9-96F7-184F-276D0A470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48B65-9927-494E-9611-47C7AA404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D51678-F8CA-4743-AFE4-155897C0D443}" type="datetimeFigureOut">
              <a:rPr lang="en-US" smtClean="0"/>
              <a:t>7/9/2025</a:t>
            </a:fld>
            <a:endParaRPr lang="en-US"/>
          </a:p>
        </p:txBody>
      </p:sp>
      <p:sp>
        <p:nvSpPr>
          <p:cNvPr id="5" name="Footer Placeholder 4">
            <a:extLst>
              <a:ext uri="{FF2B5EF4-FFF2-40B4-BE49-F238E27FC236}">
                <a16:creationId xmlns:a16="http://schemas.microsoft.com/office/drawing/2014/main" id="{E2380273-09E6-E2E9-4E11-AD696862C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D3EFDC-6B1B-33D8-000B-102DC44C47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AE477A-8F0D-411D-8CC5-710FD0CD2A10}" type="slidenum">
              <a:rPr lang="en-US" smtClean="0"/>
              <a:t>‹#›</a:t>
            </a:fld>
            <a:endParaRPr lang="en-US"/>
          </a:p>
        </p:txBody>
      </p:sp>
    </p:spTree>
    <p:extLst>
      <p:ext uri="{BB962C8B-B14F-4D97-AF65-F5344CB8AC3E}">
        <p14:creationId xmlns:p14="http://schemas.microsoft.com/office/powerpoint/2010/main" val="1417173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C2F5D0-0237-6BB2-5D8A-E8F7ED8753CF}"/>
              </a:ext>
            </a:extLst>
          </p:cNvPr>
          <p:cNvPicPr>
            <a:picLocks noGrp="1" noChangeAspect="1"/>
          </p:cNvPicPr>
          <p:nvPr>
            <p:ph idx="1"/>
          </p:nvPr>
        </p:nvPicPr>
        <p:blipFill>
          <a:blip r:embed="rId3"/>
          <a:srcRect/>
          <a:stretch/>
        </p:blipFill>
        <p:spPr>
          <a:xfrm>
            <a:off x="5620195" y="309014"/>
            <a:ext cx="4470664" cy="6239975"/>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197FD25B-F1F3-B3BA-57FF-C3B35ADC8500}"/>
              </a:ext>
            </a:extLst>
          </p:cNvPr>
          <p:cNvPicPr>
            <a:picLocks noChangeAspect="1"/>
          </p:cNvPicPr>
          <p:nvPr/>
        </p:nvPicPr>
        <p:blipFill>
          <a:blip r:embed="rId4"/>
          <a:srcRect/>
          <a:stretch/>
        </p:blipFill>
        <p:spPr>
          <a:xfrm>
            <a:off x="2035" y="5465460"/>
            <a:ext cx="1585867" cy="1395505"/>
          </a:xfrm>
          <a:prstGeom prst="rect">
            <a:avLst/>
          </a:prstGeom>
        </p:spPr>
      </p:pic>
      <p:sp>
        <p:nvSpPr>
          <p:cNvPr id="6" name="TextBox 5">
            <a:extLst>
              <a:ext uri="{FF2B5EF4-FFF2-40B4-BE49-F238E27FC236}">
                <a16:creationId xmlns:a16="http://schemas.microsoft.com/office/drawing/2014/main" id="{261A595C-ED80-752A-99E2-987671E457CB}"/>
              </a:ext>
            </a:extLst>
          </p:cNvPr>
          <p:cNvSpPr txBox="1"/>
          <p:nvPr/>
        </p:nvSpPr>
        <p:spPr>
          <a:xfrm>
            <a:off x="10321958" y="6131074"/>
            <a:ext cx="1404231" cy="297454"/>
          </a:xfrm>
          <a:prstGeom prst="rect">
            <a:avLst/>
          </a:prstGeom>
          <a:noFill/>
        </p:spPr>
        <p:txBody>
          <a:bodyPr wrap="none" rtlCol="0">
            <a:spAutoFit/>
          </a:bodyPr>
          <a:lstStyle/>
          <a:p>
            <a:pPr algn="ctr"/>
            <a:r>
              <a:rPr lang="en-US" sz="1333" dirty="0" err="1">
                <a:solidFill>
                  <a:schemeClr val="bg2"/>
                </a:solidFill>
              </a:rPr>
              <a:t>usccb.org</a:t>
            </a:r>
            <a:r>
              <a:rPr lang="en-US" sz="1333" dirty="0">
                <a:solidFill>
                  <a:schemeClr val="bg2"/>
                </a:solidFill>
              </a:rPr>
              <a:t>/synod</a:t>
            </a:r>
          </a:p>
        </p:txBody>
      </p:sp>
      <p:sp>
        <p:nvSpPr>
          <p:cNvPr id="2" name="Text Placeholder 1">
            <a:extLst>
              <a:ext uri="{FF2B5EF4-FFF2-40B4-BE49-F238E27FC236}">
                <a16:creationId xmlns:a16="http://schemas.microsoft.com/office/drawing/2014/main" id="{DAFDB9A5-E0B0-7408-BB3F-81535FD9320A}"/>
              </a:ext>
            </a:extLst>
          </p:cNvPr>
          <p:cNvSpPr txBox="1">
            <a:spLocks/>
          </p:cNvSpPr>
          <p:nvPr/>
        </p:nvSpPr>
        <p:spPr>
          <a:xfrm>
            <a:off x="190074" y="1327548"/>
            <a:ext cx="4452133" cy="399640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t>“The synod is a process of spiritual </a:t>
            </a:r>
            <a:r>
              <a:rPr lang="en-US" sz="2400" dirty="0">
                <a:solidFill>
                  <a:schemeClr val="accent1"/>
                </a:solidFill>
              </a:rPr>
              <a:t>discernment</a:t>
            </a:r>
            <a:r>
              <a:rPr lang="en-US" sz="2400" dirty="0"/>
              <a:t>, of ecclesial discernment, that unfolds in </a:t>
            </a:r>
            <a:r>
              <a:rPr lang="en-US" sz="2400" dirty="0">
                <a:solidFill>
                  <a:schemeClr val="accent1"/>
                </a:solidFill>
              </a:rPr>
              <a:t>adoration</a:t>
            </a:r>
            <a:r>
              <a:rPr lang="en-US" sz="2400" dirty="0"/>
              <a:t>, in </a:t>
            </a:r>
            <a:r>
              <a:rPr lang="en-US" sz="2400" dirty="0">
                <a:solidFill>
                  <a:schemeClr val="accent1"/>
                </a:solidFill>
              </a:rPr>
              <a:t>prayer</a:t>
            </a:r>
            <a:r>
              <a:rPr lang="en-US" sz="2400" dirty="0"/>
              <a:t> and in </a:t>
            </a:r>
            <a:r>
              <a:rPr lang="en-US" sz="2400" dirty="0">
                <a:solidFill>
                  <a:schemeClr val="accent1"/>
                </a:solidFill>
              </a:rPr>
              <a:t>dialogue</a:t>
            </a:r>
            <a:r>
              <a:rPr lang="en-US" sz="2400" dirty="0"/>
              <a:t> with the word of God.”</a:t>
            </a:r>
            <a:endParaRPr lang="en-US" sz="1867"/>
          </a:p>
          <a:p>
            <a:pPr algn="ctr"/>
            <a:endParaRPr lang="en-US" sz="1867"/>
          </a:p>
          <a:p>
            <a:pPr algn="ctr"/>
            <a:r>
              <a:rPr lang="en-US" sz="1867" dirty="0"/>
              <a:t>Pope Francis</a:t>
            </a:r>
          </a:p>
          <a:p>
            <a:pPr algn="ctr"/>
            <a:r>
              <a:rPr lang="en-US" sz="1333"/>
              <a:t>Homily from Opening of the Synodal Path </a:t>
            </a:r>
          </a:p>
          <a:p>
            <a:pPr algn="ctr"/>
            <a:r>
              <a:rPr lang="en-US" sz="1333"/>
              <a:t>10 October 2021</a:t>
            </a:r>
          </a:p>
        </p:txBody>
      </p:sp>
      <p:sp>
        <p:nvSpPr>
          <p:cNvPr id="5" name="TextBox 4">
            <a:extLst>
              <a:ext uri="{FF2B5EF4-FFF2-40B4-BE49-F238E27FC236}">
                <a16:creationId xmlns:a16="http://schemas.microsoft.com/office/drawing/2014/main" id="{3E8100F1-5CA4-408B-28E1-5FAE6046B226}"/>
              </a:ext>
            </a:extLst>
          </p:cNvPr>
          <p:cNvSpPr txBox="1"/>
          <p:nvPr/>
        </p:nvSpPr>
        <p:spPr>
          <a:xfrm>
            <a:off x="193964" y="450274"/>
            <a:ext cx="4461163" cy="7797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4267" b="1">
                <a:latin typeface="Helvetica Neue"/>
              </a:rPr>
              <a:t>Opening Prayer</a:t>
            </a:r>
            <a:endParaRPr lang="en-US" sz="2400"/>
          </a:p>
        </p:txBody>
      </p:sp>
    </p:spTree>
    <p:extLst>
      <p:ext uri="{BB962C8B-B14F-4D97-AF65-F5344CB8AC3E}">
        <p14:creationId xmlns:p14="http://schemas.microsoft.com/office/powerpoint/2010/main" val="3021181419"/>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49EB-EDA3-C45C-62EC-AB90976DC73E}"/>
              </a:ext>
            </a:extLst>
          </p:cNvPr>
          <p:cNvSpPr>
            <a:spLocks noGrp="1"/>
          </p:cNvSpPr>
          <p:nvPr>
            <p:ph type="title"/>
          </p:nvPr>
        </p:nvSpPr>
        <p:spPr>
          <a:xfrm>
            <a:off x="838200" y="365126"/>
            <a:ext cx="10515600" cy="937202"/>
          </a:xfrm>
        </p:spPr>
        <p:txBody>
          <a:bodyPr>
            <a:normAutofit fontScale="90000"/>
          </a:bodyPr>
          <a:lstStyle/>
          <a:p>
            <a:pPr algn="ctr"/>
            <a:r>
              <a:rPr lang="en-US" sz="3200" b="1" kern="100" dirty="0">
                <a:latin typeface="Aptos" panose="020B0004020202020204" pitchFamily="34" charset="0"/>
                <a:ea typeface="Aptos" panose="020B0004020202020204" pitchFamily="34" charset="0"/>
                <a:cs typeface="Times New Roman" panose="02020603050405020304" pitchFamily="18" charset="0"/>
              </a:rPr>
              <a:t>Synod for Parish Priests: </a:t>
            </a:r>
            <a:r>
              <a:rPr lang="en-US" sz="3200" b="1" i="1" kern="100" dirty="0">
                <a:latin typeface="Aptos" panose="020B0004020202020204" pitchFamily="34" charset="0"/>
                <a:ea typeface="Aptos" panose="020B0004020202020204" pitchFamily="34" charset="0"/>
                <a:cs typeface="Times New Roman" panose="02020603050405020304" pitchFamily="18" charset="0"/>
              </a:rPr>
              <a:t>My Personal Experience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AD8575A-E038-C57B-38D9-39D53051FAB6}"/>
              </a:ext>
            </a:extLst>
          </p:cNvPr>
          <p:cNvSpPr>
            <a:spLocks noGrp="1"/>
          </p:cNvSpPr>
          <p:nvPr>
            <p:ph idx="1"/>
          </p:nvPr>
        </p:nvSpPr>
        <p:spPr>
          <a:xfrm>
            <a:off x="838200" y="1302328"/>
            <a:ext cx="10515600" cy="4874635"/>
          </a:xfrm>
        </p:spPr>
        <p:txBody>
          <a:bodyPr>
            <a:normAutofit/>
          </a:bodyPr>
          <a:lstStyle/>
          <a:p>
            <a:pPr>
              <a:lnSpc>
                <a:spcPct val="107000"/>
              </a:lnSpc>
              <a:spcBef>
                <a:spcPts val="0"/>
              </a:spcBef>
            </a:pPr>
            <a:r>
              <a:rPr lang="en-US" kern="100" dirty="0">
                <a:effectLst/>
                <a:latin typeface="Aptos" panose="020B0004020202020204" pitchFamily="34" charset="0"/>
                <a:ea typeface="Aptos" panose="020B0004020202020204" pitchFamily="34" charset="0"/>
                <a:cs typeface="Times New Roman" panose="02020603050405020304" pitchFamily="18" charset="0"/>
              </a:rPr>
              <a:t>200 parish priests from 99 countries</a:t>
            </a:r>
          </a:p>
          <a:p>
            <a:pPr>
              <a:lnSpc>
                <a:spcPct val="107000"/>
              </a:lnSpc>
              <a:spcBef>
                <a:spcPts val="0"/>
              </a:spcBef>
            </a:pPr>
            <a:r>
              <a:rPr lang="en-US" kern="100" dirty="0">
                <a:effectLst/>
                <a:latin typeface="Aptos" panose="020B0004020202020204" pitchFamily="34" charset="0"/>
                <a:ea typeface="Aptos" panose="020B0004020202020204" pitchFamily="34" charset="0"/>
                <a:cs typeface="Times New Roman" panose="02020603050405020304" pitchFamily="18" charset="0"/>
              </a:rPr>
              <a:t>Tables of 12, grouped by English, Spanish, Italian and French</a:t>
            </a:r>
          </a:p>
          <a:p>
            <a:pPr>
              <a:lnSpc>
                <a:spcPct val="107000"/>
              </a:lnSpc>
              <a:spcBef>
                <a:spcPts val="0"/>
              </a:spcBef>
            </a:pPr>
            <a:r>
              <a:rPr lang="en-US" kern="100" dirty="0">
                <a:effectLst/>
                <a:latin typeface="Aptos" panose="020B0004020202020204" pitchFamily="34" charset="0"/>
                <a:ea typeface="Aptos" panose="020B0004020202020204" pitchFamily="34" charset="0"/>
                <a:cs typeface="Times New Roman" panose="02020603050405020304" pitchFamily="18" charset="0"/>
              </a:rPr>
              <a:t>4 days of Communal Discernment and Writing Table Reports</a:t>
            </a:r>
          </a:p>
          <a:p>
            <a:pPr>
              <a:lnSpc>
                <a:spcPct val="107000"/>
              </a:lnSpc>
              <a:spcBef>
                <a:spcPts val="0"/>
              </a:spcBef>
            </a:pPr>
            <a:r>
              <a:rPr lang="en-US" kern="100" dirty="0">
                <a:effectLst/>
                <a:latin typeface="Aptos" panose="020B0004020202020204" pitchFamily="34" charset="0"/>
                <a:ea typeface="Aptos" panose="020B0004020202020204" pitchFamily="34" charset="0"/>
                <a:cs typeface="Times New Roman" panose="02020603050405020304" pitchFamily="18" charset="0"/>
              </a:rPr>
              <a:t>Take Aways about Conversations in the Spirit:</a:t>
            </a:r>
          </a:p>
          <a:p>
            <a:pPr lvl="2">
              <a:lnSpc>
                <a:spcPct val="107000"/>
              </a:lnSpc>
              <a:spcBef>
                <a:spcPts val="0"/>
              </a:spcBef>
              <a:buFont typeface="Wingdings" panose="05000000000000000000" pitchFamily="2" charset="2"/>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Usefulness of Prayer BEFORE the group is gathered</a:t>
            </a:r>
          </a:p>
          <a:p>
            <a:pPr lvl="2">
              <a:lnSpc>
                <a:spcPct val="107000"/>
              </a:lnSpc>
              <a:spcBef>
                <a:spcPts val="0"/>
              </a:spcBef>
              <a:buFont typeface="Wingdings" panose="05000000000000000000" pitchFamily="2" charset="2"/>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Experience of Profound listening both in prayer and to each other.</a:t>
            </a:r>
          </a:p>
          <a:p>
            <a:pPr lvl="2">
              <a:lnSpc>
                <a:spcPct val="107000"/>
              </a:lnSpc>
              <a:spcBef>
                <a:spcPts val="0"/>
              </a:spcBef>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Recording Convergences, Divergences, Further Study.</a:t>
            </a:r>
          </a:p>
          <a:p>
            <a:pPr lvl="2">
              <a:lnSpc>
                <a:spcPct val="107000"/>
              </a:lnSpc>
              <a:spcBef>
                <a:spcPts val="0"/>
              </a:spcBef>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Takes discipline, practice, humility, courage and faith.</a:t>
            </a:r>
          </a:p>
        </p:txBody>
      </p:sp>
    </p:spTree>
    <p:extLst>
      <p:ext uri="{BB962C8B-B14F-4D97-AF65-F5344CB8AC3E}">
        <p14:creationId xmlns:p14="http://schemas.microsoft.com/office/powerpoint/2010/main" val="395930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93447C8-4929-5A35-1705-38CB64770630}"/>
              </a:ext>
            </a:extLst>
          </p:cNvPr>
          <p:cNvSpPr>
            <a:spLocks noGrp="1"/>
          </p:cNvSpPr>
          <p:nvPr>
            <p:ph type="title"/>
          </p:nvPr>
        </p:nvSpPr>
        <p:spPr>
          <a:xfrm>
            <a:off x="441584" y="1834904"/>
            <a:ext cx="5654417" cy="1965960"/>
          </a:xfrm>
        </p:spPr>
        <p:txBody>
          <a:bodyPr>
            <a:noAutofit/>
          </a:bodyPr>
          <a:lstStyle/>
          <a:p>
            <a:pPr algn="ctr"/>
            <a:r>
              <a:rPr lang="en-US" sz="64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Conversation in the Spirit</a:t>
            </a:r>
            <a:br>
              <a:rPr lang="en-US" sz="4800" dirty="0">
                <a:solidFill>
                  <a:schemeClr val="accent1"/>
                </a:solidFill>
                <a:latin typeface="Arial" panose="020B0604020202020204" pitchFamily="34" charset="0"/>
                <a:cs typeface="Arial" panose="020B0604020202020204" pitchFamily="34" charset="0"/>
              </a:rPr>
            </a:br>
            <a:endParaRPr lang="en-US" sz="3200" dirty="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EE7E7AA-F2CC-DEA9-26A7-D96208904950}"/>
              </a:ext>
            </a:extLst>
          </p:cNvPr>
          <p:cNvSpPr txBox="1"/>
          <p:nvPr/>
        </p:nvSpPr>
        <p:spPr>
          <a:xfrm>
            <a:off x="8038413" y="6124186"/>
            <a:ext cx="6096000" cy="297454"/>
          </a:xfrm>
          <a:prstGeom prst="rect">
            <a:avLst/>
          </a:prstGeom>
          <a:noFill/>
        </p:spPr>
        <p:txBody>
          <a:bodyPr wrap="square">
            <a:spAutoFit/>
          </a:bodyPr>
          <a:lstStyle/>
          <a:p>
            <a:pPr algn="ctr"/>
            <a:r>
              <a:rPr lang="en-US" sz="1333" dirty="0" err="1">
                <a:solidFill>
                  <a:schemeClr val="bg2"/>
                </a:solidFill>
              </a:rPr>
              <a:t>usccb.org</a:t>
            </a:r>
            <a:r>
              <a:rPr lang="en-US" sz="1333" dirty="0">
                <a:solidFill>
                  <a:schemeClr val="bg2"/>
                </a:solidFill>
              </a:rPr>
              <a:t>/synod</a:t>
            </a:r>
          </a:p>
        </p:txBody>
      </p:sp>
      <p:pic>
        <p:nvPicPr>
          <p:cNvPr id="9" name="Picture 8">
            <a:extLst>
              <a:ext uri="{FF2B5EF4-FFF2-40B4-BE49-F238E27FC236}">
                <a16:creationId xmlns:a16="http://schemas.microsoft.com/office/drawing/2014/main" id="{55BF2B03-2422-C8E9-0FB6-E1C743823555}"/>
              </a:ext>
            </a:extLst>
          </p:cNvPr>
          <p:cNvPicPr>
            <a:picLocks noChangeAspect="1"/>
          </p:cNvPicPr>
          <p:nvPr/>
        </p:nvPicPr>
        <p:blipFill>
          <a:blip r:embed="rId3"/>
          <a:srcRect/>
          <a:stretch/>
        </p:blipFill>
        <p:spPr>
          <a:xfrm>
            <a:off x="117" y="5434788"/>
            <a:ext cx="1585867" cy="1395505"/>
          </a:xfrm>
          <a:prstGeom prst="rect">
            <a:avLst/>
          </a:prstGeom>
        </p:spPr>
      </p:pic>
      <p:pic>
        <p:nvPicPr>
          <p:cNvPr id="3" name="Picture 2" descr="A diagram of stones stacked on each other&#10;&#10;Description automatically generated">
            <a:extLst>
              <a:ext uri="{FF2B5EF4-FFF2-40B4-BE49-F238E27FC236}">
                <a16:creationId xmlns:a16="http://schemas.microsoft.com/office/drawing/2014/main" id="{E67BECAA-E3CE-B49A-B363-BC9500C1A176}"/>
              </a:ext>
            </a:extLst>
          </p:cNvPr>
          <p:cNvPicPr>
            <a:picLocks noChangeAspect="1"/>
          </p:cNvPicPr>
          <p:nvPr/>
        </p:nvPicPr>
        <p:blipFill>
          <a:blip r:embed="rId4"/>
          <a:stretch>
            <a:fillRect/>
          </a:stretch>
        </p:blipFill>
        <p:spPr>
          <a:xfrm>
            <a:off x="6450957" y="160338"/>
            <a:ext cx="3310568" cy="6537324"/>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1538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9D03-1786-CD75-4AA2-E642D175F2FA}"/>
              </a:ext>
            </a:extLst>
          </p:cNvPr>
          <p:cNvSpPr>
            <a:spLocks noGrp="1"/>
          </p:cNvSpPr>
          <p:nvPr>
            <p:ph type="title"/>
          </p:nvPr>
        </p:nvSpPr>
        <p:spPr/>
        <p:txBody>
          <a:bodyPr/>
          <a:lstStyle/>
          <a:p>
            <a:pPr algn="ctr"/>
            <a:r>
              <a:rPr lang="en-US" dirty="0"/>
              <a:t>Let’s Try it Out</a:t>
            </a:r>
          </a:p>
        </p:txBody>
      </p:sp>
      <p:sp>
        <p:nvSpPr>
          <p:cNvPr id="3" name="Content Placeholder 2">
            <a:extLst>
              <a:ext uri="{FF2B5EF4-FFF2-40B4-BE49-F238E27FC236}">
                <a16:creationId xmlns:a16="http://schemas.microsoft.com/office/drawing/2014/main" id="{8C3A89B1-F2BA-AB72-5AC6-2FADB79511ED}"/>
              </a:ext>
            </a:extLst>
          </p:cNvPr>
          <p:cNvSpPr>
            <a:spLocks noGrp="1"/>
          </p:cNvSpPr>
          <p:nvPr>
            <p:ph idx="1"/>
          </p:nvPr>
        </p:nvSpPr>
        <p:spPr/>
        <p:txBody>
          <a:bodyPr/>
          <a:lstStyle/>
          <a:p>
            <a:r>
              <a:rPr lang="en-US" b="1" u="sng" dirty="0"/>
              <a:t>Practice</a:t>
            </a:r>
            <a:r>
              <a:rPr lang="en-US" b="1" dirty="0"/>
              <a:t> </a:t>
            </a:r>
            <a:r>
              <a:rPr lang="en-US" dirty="0"/>
              <a:t>(30 minutes)</a:t>
            </a:r>
          </a:p>
          <a:p>
            <a:pPr marL="0" indent="0">
              <a:buNone/>
            </a:pPr>
            <a:endParaRPr lang="en-US" dirty="0"/>
          </a:p>
          <a:p>
            <a:pPr lvl="1"/>
            <a:r>
              <a:rPr lang="en-US" b="1" dirty="0"/>
              <a:t>Set up the Ground Rules for the Today’s Practice </a:t>
            </a:r>
            <a:endParaRPr lang="en-US" dirty="0"/>
          </a:p>
          <a:p>
            <a:endParaRPr lang="en-US" dirty="0"/>
          </a:p>
          <a:p>
            <a:pPr lvl="1"/>
            <a:r>
              <a:rPr lang="en-US" b="1" dirty="0"/>
              <a:t>Preview Questions for Discernment </a:t>
            </a:r>
          </a:p>
          <a:p>
            <a:pPr marL="457200" lvl="1" indent="0">
              <a:buNone/>
            </a:pPr>
            <a:endParaRPr lang="en-US" dirty="0"/>
          </a:p>
          <a:p>
            <a:pPr lvl="1"/>
            <a:r>
              <a:rPr lang="en-US" b="1" dirty="0"/>
              <a:t>Lectio Divina</a:t>
            </a:r>
            <a:r>
              <a:rPr lang="en-US" dirty="0"/>
              <a:t> (5 minutes of personal prayer)</a:t>
            </a:r>
          </a:p>
          <a:p>
            <a:pPr marL="457200" lvl="1" indent="0">
              <a:buNone/>
            </a:pPr>
            <a:endParaRPr lang="en-US" dirty="0"/>
          </a:p>
          <a:p>
            <a:pPr lvl="1"/>
            <a:r>
              <a:rPr lang="en-US" b="1" dirty="0"/>
              <a:t>Practice Conversation in the Spirit at your tables</a:t>
            </a:r>
          </a:p>
          <a:p>
            <a:pPr marL="0" indent="0">
              <a:buNone/>
            </a:pPr>
            <a:endParaRPr lang="en-US" dirty="0"/>
          </a:p>
          <a:p>
            <a:endParaRPr lang="en-US" dirty="0"/>
          </a:p>
        </p:txBody>
      </p:sp>
    </p:spTree>
    <p:extLst>
      <p:ext uri="{BB962C8B-B14F-4D97-AF65-F5344CB8AC3E}">
        <p14:creationId xmlns:p14="http://schemas.microsoft.com/office/powerpoint/2010/main" val="228247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C6E0-9283-44E3-583D-A22D77063F96}"/>
              </a:ext>
            </a:extLst>
          </p:cNvPr>
          <p:cNvSpPr>
            <a:spLocks noGrp="1"/>
          </p:cNvSpPr>
          <p:nvPr>
            <p:ph type="title"/>
          </p:nvPr>
        </p:nvSpPr>
        <p:spPr/>
        <p:txBody>
          <a:bodyPr/>
          <a:lstStyle/>
          <a:p>
            <a:pPr algn="ctr"/>
            <a:r>
              <a:rPr lang="en-US" dirty="0"/>
              <a:t>Discussion &amp; Questions</a:t>
            </a:r>
          </a:p>
        </p:txBody>
      </p:sp>
      <p:sp>
        <p:nvSpPr>
          <p:cNvPr id="3" name="Content Placeholder 2">
            <a:extLst>
              <a:ext uri="{FF2B5EF4-FFF2-40B4-BE49-F238E27FC236}">
                <a16:creationId xmlns:a16="http://schemas.microsoft.com/office/drawing/2014/main" id="{3CFEF922-CDC5-F0BF-7ECA-1A3B1FF33C5D}"/>
              </a:ext>
            </a:extLst>
          </p:cNvPr>
          <p:cNvSpPr>
            <a:spLocks noGrp="1"/>
          </p:cNvSpPr>
          <p:nvPr>
            <p:ph idx="1"/>
          </p:nvPr>
        </p:nvSpPr>
        <p:spPr/>
        <p:txBody>
          <a:bodyPr/>
          <a:lstStyle/>
          <a:p>
            <a:r>
              <a:rPr lang="en-US" dirty="0"/>
              <a:t>What felt different in this way of conversing and discerning?</a:t>
            </a:r>
          </a:p>
          <a:p>
            <a:r>
              <a:rPr lang="en-US" dirty="0"/>
              <a:t>Did you struggle to listen deeply?</a:t>
            </a:r>
          </a:p>
          <a:p>
            <a:r>
              <a:rPr lang="en-US" dirty="0"/>
              <a:t>Did you struggle to speak honestly and courageously?</a:t>
            </a:r>
          </a:p>
          <a:p>
            <a:r>
              <a:rPr lang="en-US" dirty="0"/>
              <a:t>Did you sense a guidance by the Holy Spirit?</a:t>
            </a:r>
          </a:p>
          <a:p>
            <a:r>
              <a:rPr lang="en-US" dirty="0"/>
              <a:t>What might need more clarification in using this method?</a:t>
            </a:r>
          </a:p>
        </p:txBody>
      </p:sp>
    </p:spTree>
    <p:extLst>
      <p:ext uri="{BB962C8B-B14F-4D97-AF65-F5344CB8AC3E}">
        <p14:creationId xmlns:p14="http://schemas.microsoft.com/office/powerpoint/2010/main" val="349147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F6B0-9F12-CB81-9C9E-FE6C09B37592}"/>
              </a:ext>
            </a:extLst>
          </p:cNvPr>
          <p:cNvSpPr>
            <a:spLocks noGrp="1"/>
          </p:cNvSpPr>
          <p:nvPr>
            <p:ph type="title"/>
          </p:nvPr>
        </p:nvSpPr>
        <p:spPr>
          <a:xfrm>
            <a:off x="838200" y="365125"/>
            <a:ext cx="10515600" cy="540039"/>
          </a:xfrm>
        </p:spPr>
        <p:txBody>
          <a:bodyPr>
            <a:normAutofit/>
          </a:bodyPr>
          <a:lstStyle/>
          <a:p>
            <a:r>
              <a:rPr lang="en-US" sz="2800" b="1" dirty="0"/>
              <a:t>Questions to choose from:</a:t>
            </a:r>
          </a:p>
        </p:txBody>
      </p:sp>
      <p:sp>
        <p:nvSpPr>
          <p:cNvPr id="3" name="Content Placeholder 2">
            <a:extLst>
              <a:ext uri="{FF2B5EF4-FFF2-40B4-BE49-F238E27FC236}">
                <a16:creationId xmlns:a16="http://schemas.microsoft.com/office/drawing/2014/main" id="{BDC7D867-91D4-1AAB-9CF0-8A2314FE1296}"/>
              </a:ext>
            </a:extLst>
          </p:cNvPr>
          <p:cNvSpPr>
            <a:spLocks noGrp="1"/>
          </p:cNvSpPr>
          <p:nvPr>
            <p:ph idx="1"/>
          </p:nvPr>
        </p:nvSpPr>
        <p:spPr>
          <a:xfrm>
            <a:off x="838200" y="997526"/>
            <a:ext cx="10515600" cy="5403273"/>
          </a:xfrm>
        </p:spPr>
        <p:txBody>
          <a:bodyPr>
            <a:normAutofit fontScale="85000" lnSpcReduction="10000"/>
          </a:bodyPr>
          <a:lstStyle/>
          <a:p>
            <a:pPr marL="457200" lvl="1" indent="0">
              <a:buNone/>
            </a:pPr>
            <a:r>
              <a:rPr lang="en-US" dirty="0"/>
              <a:t>#1: Jesus taught many beautiful things.  He also said that being his disciple is difficult and demanding.  What teaching of Jesus is the most challenging for most Americans today? </a:t>
            </a:r>
          </a:p>
          <a:p>
            <a:pPr lvl="1"/>
            <a:endParaRPr lang="en-US" sz="900" dirty="0"/>
          </a:p>
          <a:p>
            <a:pPr marL="457200" lvl="1" indent="0">
              <a:buNone/>
            </a:pPr>
            <a:r>
              <a:rPr lang="en-US" dirty="0"/>
              <a:t>#2: Pope Leo XIV is calling for another Worldwide Synod.  What topic or question should be its focus?</a:t>
            </a:r>
          </a:p>
          <a:p>
            <a:pPr lvl="1"/>
            <a:endParaRPr lang="en-US" sz="900" dirty="0"/>
          </a:p>
          <a:p>
            <a:pPr marL="457200" lvl="1" indent="0">
              <a:buNone/>
            </a:pPr>
            <a:r>
              <a:rPr lang="en-US" dirty="0"/>
              <a:t>#3: The archdiocese has undertaken an amalgamation of parishes that will consider merging your parish with another nearby.  One parish will close.  Which one?  What values should be the highest priorities.  Take on roles as if you were members of the same parish. </a:t>
            </a:r>
          </a:p>
          <a:p>
            <a:pPr lvl="1"/>
            <a:endParaRPr lang="en-US" sz="900" dirty="0"/>
          </a:p>
          <a:p>
            <a:pPr marL="457200" lvl="1" indent="0">
              <a:buNone/>
            </a:pPr>
            <a:r>
              <a:rPr lang="en-US" dirty="0"/>
              <a:t>#4: Your parish will hire a new Full-Time position.  What position / area needs that hire?</a:t>
            </a:r>
          </a:p>
          <a:p>
            <a:pPr lvl="1"/>
            <a:endParaRPr lang="en-US" sz="900" dirty="0"/>
          </a:p>
          <a:p>
            <a:pPr marL="457200" lvl="1" indent="0">
              <a:buNone/>
            </a:pPr>
            <a:r>
              <a:rPr lang="en-US" dirty="0"/>
              <a:t>#5: You’re on the Parish Pastoral Council and your pastor is considering changing the Mass times to accommodate Evangelization and Faith Formation Programming between Masses.  One of the Mass times will be eliminated.  Which one and why?  </a:t>
            </a:r>
          </a:p>
          <a:p>
            <a:pPr lvl="1"/>
            <a:endParaRPr lang="en-US" sz="900" dirty="0"/>
          </a:p>
          <a:p>
            <a:pPr marL="457200" lvl="1" indent="0">
              <a:buNone/>
            </a:pPr>
            <a:r>
              <a:rPr lang="en-US" dirty="0"/>
              <a:t>#6: You or your spouse has a job offer in another city in Texas.  The salary increase and new location are like a dream come true.  However, you have children in high school who would have to relocate.  Each of you take a role as members of the same family who have to make this decision.</a:t>
            </a:r>
          </a:p>
        </p:txBody>
      </p:sp>
    </p:spTree>
    <p:extLst>
      <p:ext uri="{BB962C8B-B14F-4D97-AF65-F5344CB8AC3E}">
        <p14:creationId xmlns:p14="http://schemas.microsoft.com/office/powerpoint/2010/main" val="3714062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1660</TotalTime>
  <Words>470</Words>
  <Application>Microsoft Office PowerPoint</Application>
  <PresentationFormat>Widescreen</PresentationFormat>
  <Paragraphs>48</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Aptos Display</vt:lpstr>
      <vt:lpstr>Arial</vt:lpstr>
      <vt:lpstr>Calibri</vt:lpstr>
      <vt:lpstr>Courier New</vt:lpstr>
      <vt:lpstr>Helvetica Neue</vt:lpstr>
      <vt:lpstr>Wingdings</vt:lpstr>
      <vt:lpstr>Office Theme</vt:lpstr>
      <vt:lpstr>PowerPoint Presentation</vt:lpstr>
      <vt:lpstr>Synod for Parish Priests: My Personal Experience </vt:lpstr>
      <vt:lpstr>Conversation in the Spirit </vt:lpstr>
      <vt:lpstr>Let’s Try it Out</vt:lpstr>
      <vt:lpstr>Discussion &amp; Questions</vt:lpstr>
      <vt:lpstr>Questions to choose from: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Clint Ressler</dc:creator>
  <cp:lastModifiedBy>Clint Ressler</cp:lastModifiedBy>
  <cp:revision>4</cp:revision>
  <dcterms:created xsi:type="dcterms:W3CDTF">2024-08-29T18:21:44Z</dcterms:created>
  <dcterms:modified xsi:type="dcterms:W3CDTF">2025-07-10T14:10:41Z</dcterms:modified>
</cp:coreProperties>
</file>